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8"/>
  </p:notesMasterIdLst>
  <p:sldIdLst>
    <p:sldId id="256" r:id="rId2"/>
    <p:sldId id="257" r:id="rId3"/>
    <p:sldId id="274" r:id="rId4"/>
    <p:sldId id="278" r:id="rId5"/>
    <p:sldId id="258" r:id="rId6"/>
    <p:sldId id="269" r:id="rId7"/>
    <p:sldId id="275" r:id="rId8"/>
    <p:sldId id="277" r:id="rId9"/>
    <p:sldId id="259" r:id="rId10"/>
    <p:sldId id="260" r:id="rId11"/>
    <p:sldId id="261" r:id="rId12"/>
    <p:sldId id="276" r:id="rId13"/>
    <p:sldId id="267" r:id="rId14"/>
    <p:sldId id="279" r:id="rId15"/>
    <p:sldId id="280" r:id="rId16"/>
    <p:sldId id="281" r:id="rId17"/>
    <p:sldId id="270" r:id="rId18"/>
    <p:sldId id="262" r:id="rId19"/>
    <p:sldId id="271" r:id="rId20"/>
    <p:sldId id="263" r:id="rId21"/>
    <p:sldId id="272" r:id="rId22"/>
    <p:sldId id="264" r:id="rId23"/>
    <p:sldId id="268" r:id="rId24"/>
    <p:sldId id="273" r:id="rId25"/>
    <p:sldId id="265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21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37A-1440-460D-9015-1CAF78EA5437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902F-4629-460D-95E6-96E4BFEA91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8902F-4629-460D-95E6-96E4BFEA91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01887"/>
            <a:ext cx="8610600" cy="1470025"/>
          </a:xfrm>
        </p:spPr>
        <p:txBody>
          <a:bodyPr/>
          <a:lstStyle/>
          <a:p>
            <a:r>
              <a:rPr lang="en-US" dirty="0" smtClean="0"/>
              <a:t>Linear Algebra &amp; Medical Imaging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/>
          <a:lstStyle/>
          <a:p>
            <a:r>
              <a:rPr lang="en-US" dirty="0" smtClean="0"/>
              <a:t>Automating Brain Tumor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248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Wesley Chen and Brandon </a:t>
            </a:r>
            <a:r>
              <a:rPr lang="en-US" dirty="0" err="1" smtClean="0"/>
              <a:t>Sim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Detect closed regions</a:t>
            </a:r>
            <a:endParaRPr lang="en-US" dirty="0"/>
          </a:p>
        </p:txBody>
      </p:sp>
      <p:pic>
        <p:nvPicPr>
          <p:cNvPr id="5122" name="Picture 2" descr="C:\Users\Wesley\Documents\GitHub\images\symmetry\closedregions.jpg"/>
          <p:cNvPicPr>
            <a:picLocks noChangeAspect="1" noChangeArrowheads="1"/>
          </p:cNvPicPr>
          <p:nvPr/>
        </p:nvPicPr>
        <p:blipFill>
          <a:blip r:embed="rId3" cstate="print"/>
          <a:srcRect t="3797" b="15190"/>
          <a:stretch>
            <a:fillRect/>
          </a:stretch>
        </p:blipFill>
        <p:spPr bwMode="auto">
          <a:xfrm>
            <a:off x="381000" y="1295400"/>
            <a:ext cx="8528050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Reflect and calculate overlapped areas</a:t>
            </a:r>
            <a:endParaRPr lang="en-US" dirty="0"/>
          </a:p>
        </p:txBody>
      </p:sp>
      <p:pic>
        <p:nvPicPr>
          <p:cNvPr id="1026" name="Picture 2" descr="C:\Users\Wesley\Documents\GitHub\images\symmetry\reflection.jpg"/>
          <p:cNvPicPr>
            <a:picLocks noChangeAspect="1" noChangeArrowheads="1"/>
          </p:cNvPicPr>
          <p:nvPr/>
        </p:nvPicPr>
        <p:blipFill>
          <a:blip r:embed="rId2" cstate="print"/>
          <a:srcRect l="14240" t="8412" r="14557" b="13924"/>
          <a:stretch>
            <a:fillRect/>
          </a:stretch>
        </p:blipFill>
        <p:spPr bwMode="auto">
          <a:xfrm>
            <a:off x="1600200" y="1600200"/>
            <a:ext cx="6019800" cy="4924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Generate ellipses/shape, </a:t>
            </a:r>
            <a:r>
              <a:rPr lang="en-US" dirty="0" err="1" smtClean="0"/>
              <a:t>centroids</a:t>
            </a:r>
            <a:endParaRPr lang="en-US" dirty="0"/>
          </a:p>
        </p:txBody>
      </p:sp>
      <p:pic>
        <p:nvPicPr>
          <p:cNvPr id="4" name="Picture 3" descr="C:\Users\Wesley\Documents\GitHub\images\symmetry\centroids.jpg"/>
          <p:cNvPicPr>
            <a:picLocks noChangeAspect="1" noChangeArrowheads="1"/>
          </p:cNvPicPr>
          <p:nvPr/>
        </p:nvPicPr>
        <p:blipFill>
          <a:blip r:embed="rId2" cstate="print"/>
          <a:srcRect l="19286" r="16842"/>
          <a:stretch>
            <a:fillRect/>
          </a:stretch>
        </p:blipFill>
        <p:spPr bwMode="auto">
          <a:xfrm>
            <a:off x="152400" y="1524000"/>
            <a:ext cx="4542589" cy="53340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symmetry\ellipse_interior.jpg"/>
          <p:cNvPicPr>
            <a:picLocks noChangeAspect="1" noChangeArrowheads="1"/>
          </p:cNvPicPr>
          <p:nvPr/>
        </p:nvPicPr>
        <p:blipFill>
          <a:blip r:embed="rId3" cstate="print"/>
          <a:srcRect l="17500" r="19800"/>
          <a:stretch>
            <a:fillRect/>
          </a:stretch>
        </p:blipFill>
        <p:spPr bwMode="auto">
          <a:xfrm>
            <a:off x="4572000" y="1662545"/>
            <a:ext cx="4343400" cy="5195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4582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Symmetry algorithm, x130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Images above are from running our algorithm on one slice of the brain</a:t>
            </a:r>
          </a:p>
          <a:p>
            <a:r>
              <a:rPr lang="en-US" dirty="0" smtClean="0"/>
              <a:t>We can repeat on all slices, then analyze the 3-dimensional data to retrieve tumor candidates</a:t>
            </a:r>
          </a:p>
          <a:p>
            <a:r>
              <a:rPr lang="en-US" dirty="0" smtClean="0"/>
              <a:t>Dimension reduction – simple adjacent Euclidean distance.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Symmetry algorithm on stack of images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Calculated </a:t>
            </a:r>
            <a:r>
              <a:rPr lang="en-US" dirty="0" err="1" smtClean="0"/>
              <a:t>centroids</a:t>
            </a:r>
            <a:r>
              <a:rPr lang="en-US" dirty="0" smtClean="0"/>
              <a:t> of ellipses as described earlier</a:t>
            </a:r>
          </a:p>
          <a:p>
            <a:r>
              <a:rPr lang="en-US" dirty="0" smtClean="0"/>
              <a:t>Reflected across axis of symmetry as described earlier</a:t>
            </a:r>
          </a:p>
          <a:p>
            <a:r>
              <a:rPr lang="en-US" dirty="0" smtClean="0"/>
              <a:t>Calculated score based on Euclidean distance</a:t>
            </a:r>
          </a:p>
          <a:p>
            <a:r>
              <a:rPr lang="en-US" dirty="0" smtClean="0"/>
              <a:t>The lower the score, the better – this means that the maximum 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4572000" cy="4325112"/>
          </a:xfrm>
        </p:spPr>
        <p:txBody>
          <a:bodyPr/>
          <a:lstStyle/>
          <a:p>
            <a:r>
              <a:rPr lang="en-US" dirty="0" smtClean="0"/>
              <a:t>Recall: tumor -&gt;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 output: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2133600"/>
            <a:ext cx="3352800" cy="3352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" y="3200400"/>
            <a:ext cx="449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79, 80; Difference: 0.61936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110.7500  157.3500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80, 81; Difference: 0.66165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111.0000  157.9167</a:t>
            </a:r>
          </a:p>
          <a:p>
            <a:endParaRPr lang="en-US" sz="1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frames are those?</a:t>
            </a:r>
            <a:endParaRPr lang="en-US" dirty="0"/>
          </a:p>
        </p:txBody>
      </p:sp>
      <p:pic>
        <p:nvPicPr>
          <p:cNvPr id="2050" name="Picture 2" descr="C:\Users\BKS\Documents\Harvard\Classes\Fall 2012\ApMath 120\project\images\detectanomalies\t2_axial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1" name="Picture 3" descr="C:\Users\BKS\Documents\Harvard\Classes\Fall 2012\ApMath 120\project\images\detectanomalies\t2_axial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2" name="Picture 4" descr="C:\Users\BKS\Documents\Harvard\Classes\Fall 2012\ApMath 120\project\images\detectanomalies\t2_axial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514600"/>
            <a:ext cx="2438400" cy="2438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47800" y="5105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91000" y="5105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5105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81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34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766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198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MRI Original and Lily Pad Landscape</a:t>
            </a:r>
            <a:endParaRPr lang="en-US" dirty="0"/>
          </a:p>
        </p:txBody>
      </p:sp>
      <p:pic>
        <p:nvPicPr>
          <p:cNvPr id="6148" name="Picture 4" descr="C:\Users\Wesley\Documents\GitHub\images\lilyp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905000"/>
            <a:ext cx="5558317" cy="3810000"/>
          </a:xfrm>
          <a:prstGeom prst="rect">
            <a:avLst/>
          </a:prstGeom>
          <a:noFill/>
        </p:spPr>
      </p:pic>
      <p:pic>
        <p:nvPicPr>
          <p:cNvPr id="6149" name="Picture 5" descr="C:\Users\Wesley\Documents\GitHub\images\orig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MRI</a:t>
            </a:r>
            <a:endParaRPr lang="en-US" dirty="0"/>
          </a:p>
        </p:txBody>
      </p:sp>
      <p:pic>
        <p:nvPicPr>
          <p:cNvPr id="4" name="Picture 2" descr="C:\Users\Wesley\Documents\GitHub\images\mriOut\MRI_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714500"/>
            <a:ext cx="6553200" cy="49149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mriOut\MRI_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1676400"/>
            <a:ext cx="660400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Lily Pad</a:t>
            </a:r>
            <a:endParaRPr lang="en-US" dirty="0"/>
          </a:p>
        </p:txBody>
      </p:sp>
      <p:pic>
        <p:nvPicPr>
          <p:cNvPr id="8194" name="Picture 2" descr="C:\Users\Wesley\Documents\GitHub\images\watershedOut\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647092"/>
            <a:ext cx="5791200" cy="4677508"/>
          </a:xfrm>
          <a:prstGeom prst="rect">
            <a:avLst/>
          </a:prstGeom>
          <a:noFill/>
        </p:spPr>
      </p:pic>
      <p:pic>
        <p:nvPicPr>
          <p:cNvPr id="8195" name="Picture 3" descr="C:\Users\Wesley\Documents\GitHub\images\watershedOut\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09600" y="1600200"/>
            <a:ext cx="56134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 of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974336"/>
          </a:xfrm>
        </p:spPr>
        <p:txBody>
          <a:bodyPr/>
          <a:lstStyle/>
          <a:p>
            <a:r>
              <a:rPr lang="en-US" dirty="0" smtClean="0"/>
              <a:t>Wide range of use across all organs to detect bleeding, tumors, etc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10,000 MRI Machines in the United States</a:t>
            </a:r>
          </a:p>
          <a:p>
            <a:endParaRPr lang="en-US" dirty="0" smtClean="0"/>
          </a:p>
          <a:p>
            <a:r>
              <a:rPr lang="en-US" dirty="0" smtClean="0"/>
              <a:t>Many 2D slices to form the 3D model</a:t>
            </a:r>
            <a:endParaRPr lang="en-US" dirty="0"/>
          </a:p>
        </p:txBody>
      </p:sp>
      <p:pic>
        <p:nvPicPr>
          <p:cNvPr id="1026" name="Picture 2" descr="C:\Wesley's Folder\!Sophomore Year\APM120\Final Project\Tumor\Tumor\T2 Axial\T2_Axia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914400"/>
            <a:ext cx="2743200" cy="2743200"/>
          </a:xfrm>
          <a:prstGeom prst="rect">
            <a:avLst/>
          </a:prstGeom>
          <a:noFill/>
        </p:spPr>
      </p:pic>
      <p:pic>
        <p:nvPicPr>
          <p:cNvPr id="1027" name="Picture 3" descr="C:\Wesley's Folder\!Sophomore Year\APM120\Final Project\Tumor\Tumor\MEMPRAGE\MEMPRAG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886200"/>
            <a:ext cx="27432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MRI</a:t>
            </a:r>
            <a:endParaRPr lang="en-US" dirty="0"/>
          </a:p>
        </p:txBody>
      </p:sp>
      <p:pic>
        <p:nvPicPr>
          <p:cNvPr id="7170" name="Picture 2" descr="C:\Users\Wesley\Documents\GitHub\images\mriOut\MRI_CloseReconstruct_Disk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2438400" cy="2438400"/>
          </a:xfrm>
          <a:prstGeom prst="rect">
            <a:avLst/>
          </a:prstGeom>
          <a:noFill/>
        </p:spPr>
      </p:pic>
      <p:pic>
        <p:nvPicPr>
          <p:cNvPr id="7171" name="Picture 3" descr="C:\Users\Wesley\Documents\GitHub\images\mriOut\MRI_Maxi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2438400" cy="2438400"/>
          </a:xfrm>
          <a:prstGeom prst="rect">
            <a:avLst/>
          </a:prstGeom>
          <a:noFill/>
        </p:spPr>
      </p:pic>
      <p:pic>
        <p:nvPicPr>
          <p:cNvPr id="7172" name="Picture 4" descr="C:\Users\Wesley\Documents\GitHub\images\mriOut\MRI_MaxmimaSuperSmoo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09800"/>
            <a:ext cx="3429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Lily</a:t>
            </a:r>
            <a:endParaRPr lang="en-US" dirty="0"/>
          </a:p>
        </p:txBody>
      </p:sp>
      <p:pic>
        <p:nvPicPr>
          <p:cNvPr id="9218" name="Picture 2" descr="C:\Users\Wesley\Documents\GitHub\images\watershedOut\MaxmimaSuperSmoo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010" y="2156460"/>
            <a:ext cx="4762590" cy="3177540"/>
          </a:xfrm>
          <a:prstGeom prst="rect">
            <a:avLst/>
          </a:prstGeom>
          <a:noFill/>
        </p:spPr>
      </p:pic>
      <p:pic>
        <p:nvPicPr>
          <p:cNvPr id="9219" name="Picture 3" descr="C:\Users\Wesley\Documents\GitHub\images\watershedOut\CloseReconstruct_Disk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3811784" cy="2543175"/>
          </a:xfrm>
          <a:prstGeom prst="rect">
            <a:avLst/>
          </a:prstGeom>
          <a:noFill/>
        </p:spPr>
      </p:pic>
      <p:pic>
        <p:nvPicPr>
          <p:cNvPr id="9220" name="Picture 4" descr="C:\Users\Wesley\Documents\GitHub\images\watershedOut\Maxi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4191000"/>
            <a:ext cx="3811785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Finding Background</a:t>
            </a:r>
            <a:endParaRPr lang="en-US" dirty="0"/>
          </a:p>
        </p:txBody>
      </p:sp>
      <p:pic>
        <p:nvPicPr>
          <p:cNvPr id="10242" name="Picture 2" descr="C:\Users\Wesley\Documents\GitHub\images\watershedOut\Background_Thresho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4114799" cy="2745343"/>
          </a:xfrm>
          <a:prstGeom prst="rect">
            <a:avLst/>
          </a:prstGeom>
          <a:noFill/>
        </p:spPr>
      </p:pic>
      <p:pic>
        <p:nvPicPr>
          <p:cNvPr id="10244" name="Picture 4" descr="C:\Users\Wesley\Documents\GitHub\images\watershedOut\Watershed_Ridge_L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63960"/>
            <a:ext cx="4114800" cy="2745343"/>
          </a:xfrm>
          <a:prstGeom prst="rect">
            <a:avLst/>
          </a:prstGeom>
          <a:noFill/>
        </p:spPr>
      </p:pic>
      <p:pic>
        <p:nvPicPr>
          <p:cNvPr id="10245" name="Picture 5" descr="C:\Users\Wesley\Documents\GitHub\images\mriOut\MRI_Watershed_Ridge_Lin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191000"/>
            <a:ext cx="2590800" cy="2590800"/>
          </a:xfrm>
          <a:prstGeom prst="rect">
            <a:avLst/>
          </a:prstGeom>
          <a:noFill/>
        </p:spPr>
      </p:pic>
      <p:pic>
        <p:nvPicPr>
          <p:cNvPr id="10246" name="Picture 6" descr="C:\Users\Wesley\Documents\GitHub\images\mriOut\MRI_Background_Threshol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371600"/>
            <a:ext cx="2590800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MRI</a:t>
            </a:r>
            <a:endParaRPr lang="en-US" dirty="0"/>
          </a:p>
        </p:txBody>
      </p:sp>
      <p:pic>
        <p:nvPicPr>
          <p:cNvPr id="11266" name="Picture 2" descr="C:\Users\Wesley\Documents\GitHub\images\mriOut\MRI_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Lily</a:t>
            </a:r>
            <a:endParaRPr lang="en-US" dirty="0"/>
          </a:p>
        </p:txBody>
      </p:sp>
      <p:pic>
        <p:nvPicPr>
          <p:cNvPr id="12290" name="Picture 2" descr="C:\Users\Wesley\Documents\GitHub\images\watershedOut\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Help pre-filter data for doctors</a:t>
            </a:r>
          </a:p>
          <a:p>
            <a:pPr lvl="1"/>
            <a:r>
              <a:rPr lang="en-US" dirty="0" smtClean="0"/>
              <a:t>False Positives</a:t>
            </a:r>
          </a:p>
          <a:p>
            <a:r>
              <a:rPr lang="en-US" dirty="0" smtClean="0"/>
              <a:t>Give suggestions of mostly likely candidates</a:t>
            </a:r>
          </a:p>
          <a:p>
            <a:endParaRPr lang="en-US" dirty="0" smtClean="0"/>
          </a:p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Simple and clean</a:t>
            </a:r>
          </a:p>
          <a:p>
            <a:pPr lvl="1"/>
            <a:r>
              <a:rPr lang="en-US" dirty="0" smtClean="0"/>
              <a:t>May miss complex tumors</a:t>
            </a:r>
          </a:p>
          <a:p>
            <a:r>
              <a:rPr lang="en-US" dirty="0" smtClean="0"/>
              <a:t>Watershed</a:t>
            </a:r>
          </a:p>
          <a:p>
            <a:pPr lvl="1"/>
            <a:r>
              <a:rPr lang="en-US" dirty="0" smtClean="0"/>
              <a:t>More complex and not as clean for smaller tumors</a:t>
            </a:r>
          </a:p>
          <a:p>
            <a:pPr lvl="1"/>
            <a:r>
              <a:rPr lang="en-US" dirty="0" smtClean="0"/>
              <a:t>Will detail all areas, less false negative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Integrate the two separate approaches</a:t>
            </a:r>
          </a:p>
          <a:p>
            <a:r>
              <a:rPr lang="en-US" dirty="0" smtClean="0"/>
              <a:t>Use different angles of the MRI data (instead of top-down only)</a:t>
            </a:r>
          </a:p>
          <a:p>
            <a:r>
              <a:rPr lang="en-US" dirty="0" smtClean="0"/>
              <a:t>Further cross-check </a:t>
            </a:r>
            <a:r>
              <a:rPr lang="en-US" dirty="0" err="1" smtClean="0"/>
              <a:t>centroid</a:t>
            </a:r>
            <a:r>
              <a:rPr lang="en-US" dirty="0" smtClean="0"/>
              <a:t> data in symmetry algorithm with closed object data to ensure that all positive matches are actual objects (decrease false positive rate)</a:t>
            </a:r>
          </a:p>
          <a:p>
            <a:r>
              <a:rPr lang="en-US" dirty="0" smtClean="0"/>
              <a:t>Better dimension reduction algorithm when analyzing data from 3-d stack of images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Reduces intra- and inter-rater measurement variability through automation</a:t>
            </a:r>
          </a:p>
          <a:p>
            <a:r>
              <a:rPr lang="en-US" dirty="0" smtClean="0"/>
              <a:t>Provides one more “safety layer” in case something is missed by a radiologist or physician</a:t>
            </a:r>
          </a:p>
          <a:p>
            <a:r>
              <a:rPr lang="en-US" dirty="0" smtClean="0"/>
              <a:t>Saves time and may allow for better quality of care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done (Background)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papers in this field have attempted a large variety of methods – ranging from combinations of filters to edge detection algorithms to machine learning algorithms.</a:t>
            </a:r>
          </a:p>
          <a:p>
            <a:r>
              <a:rPr lang="en-US" dirty="0" smtClean="0"/>
              <a:t>Here we use two methods: symmetry analysis, an original method, and watershed segmentation, based on the literature.</a:t>
            </a:r>
          </a:p>
          <a:p>
            <a:r>
              <a:rPr lang="en-US" dirty="0" smtClean="0"/>
              <a:t>2 approaches &gt; 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Two Independent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Use filtering techniques to detect edges</a:t>
            </a:r>
          </a:p>
          <a:p>
            <a:pPr lvl="1"/>
            <a:r>
              <a:rPr lang="en-US" dirty="0" smtClean="0"/>
              <a:t>Detect closed loops</a:t>
            </a:r>
          </a:p>
          <a:p>
            <a:pPr lvl="1"/>
            <a:r>
              <a:rPr lang="en-US" dirty="0" smtClean="0"/>
              <a:t>Analyze symmetry of configuration to assign probability of successful tagging of tumor</a:t>
            </a:r>
          </a:p>
          <a:p>
            <a:endParaRPr lang="en-US" dirty="0" smtClean="0"/>
          </a:p>
          <a:p>
            <a:r>
              <a:rPr lang="en-US" dirty="0" smtClean="0"/>
              <a:t>Watershed Segmentation</a:t>
            </a:r>
          </a:p>
          <a:p>
            <a:pPr lvl="1"/>
            <a:r>
              <a:rPr lang="en-US" dirty="0" smtClean="0"/>
              <a:t>Treat grayscale image as topology</a:t>
            </a:r>
          </a:p>
          <a:p>
            <a:pPr lvl="1"/>
            <a:r>
              <a:rPr lang="en-US" dirty="0" smtClean="0"/>
              <a:t>Identify foreground vs. background</a:t>
            </a:r>
          </a:p>
          <a:p>
            <a:pPr lvl="1"/>
            <a:r>
              <a:rPr lang="en-US" dirty="0" smtClean="0"/>
              <a:t>Use this to segment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Original MRI Image (one slice)</a:t>
            </a:r>
            <a:endParaRPr lang="en-US" dirty="0"/>
          </a:p>
        </p:txBody>
      </p:sp>
      <p:pic>
        <p:nvPicPr>
          <p:cNvPr id="307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447800"/>
            <a:ext cx="4495800" cy="44958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90600" y="60198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source: (dataset for academic use). Dr. Steve </a:t>
            </a:r>
            <a:r>
              <a:rPr lang="en-US" dirty="0" err="1" smtClean="0"/>
              <a:t>Stufflebeam</a:t>
            </a:r>
            <a:r>
              <a:rPr lang="en-US" dirty="0" smtClean="0"/>
              <a:t>, Director, Clinical </a:t>
            </a:r>
            <a:r>
              <a:rPr lang="en-US" dirty="0" err="1" smtClean="0"/>
              <a:t>Magnetoencephalography</a:t>
            </a:r>
            <a:r>
              <a:rPr lang="en-US" dirty="0" smtClean="0"/>
              <a:t>, Mass. General Hospital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Symmetry Analysis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(1) Detect axis of symmetry in image by finding ellipse that has same normalized second central moment as region</a:t>
            </a:r>
          </a:p>
          <a:p>
            <a:r>
              <a:rPr lang="en-US" dirty="0" smtClean="0"/>
              <a:t>(2) Detect edges using Gaussian filter</a:t>
            </a:r>
          </a:p>
          <a:p>
            <a:r>
              <a:rPr lang="en-US" dirty="0" smtClean="0"/>
              <a:t>(3) Detect all closed objects using edges in (2)</a:t>
            </a:r>
          </a:p>
          <a:p>
            <a:r>
              <a:rPr lang="en-US" dirty="0" smtClean="0"/>
              <a:t>(4) Reflect each closed object across axis of symmetry and calculate overlapped area</a:t>
            </a:r>
          </a:p>
          <a:p>
            <a:r>
              <a:rPr lang="en-US" dirty="0" smtClean="0"/>
              <a:t>(5) Clustering – calculate </a:t>
            </a:r>
            <a:r>
              <a:rPr lang="en-US" dirty="0" err="1" smtClean="0"/>
              <a:t>centroids</a:t>
            </a:r>
            <a:r>
              <a:rPr lang="en-US" dirty="0" smtClean="0"/>
              <a:t> of each closed object to verify results from (4)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axis of symmetry</a:t>
            </a:r>
            <a:endParaRPr lang="en-US" dirty="0"/>
          </a:p>
        </p:txBody>
      </p:sp>
      <p:pic>
        <p:nvPicPr>
          <p:cNvPr id="1026" name="Picture 2" descr="C:\Users\BKS\Documents\Harvard\Classes\Fall 2012\ApMath 120\project\images\symmetry\ellipse_perimeter.jpg"/>
          <p:cNvPicPr>
            <a:picLocks noChangeAspect="1" noChangeArrowheads="1"/>
          </p:cNvPicPr>
          <p:nvPr/>
        </p:nvPicPr>
        <p:blipFill>
          <a:blip r:embed="rId2" cstate="print"/>
          <a:srcRect t="2326" b="13953"/>
          <a:stretch>
            <a:fillRect/>
          </a:stretch>
        </p:blipFill>
        <p:spPr bwMode="auto">
          <a:xfrm>
            <a:off x="990600" y="2057400"/>
            <a:ext cx="7281333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Detect edges (Canny filter operator)</a:t>
            </a:r>
            <a:endParaRPr lang="en-US" dirty="0"/>
          </a:p>
        </p:txBody>
      </p:sp>
      <p:pic>
        <p:nvPicPr>
          <p:cNvPr id="4098" name="Picture 2" descr="C:\Users\Wesley\Documents\GitHub\images\symmetry\cannyout_thres_0.3_0.7_sigma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00200"/>
            <a:ext cx="47244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248</TotalTime>
  <Words>594</Words>
  <Application>Microsoft Office PowerPoint</Application>
  <PresentationFormat>On-screen Show (4:3)</PresentationFormat>
  <Paragraphs>95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Urban</vt:lpstr>
      <vt:lpstr>Linear Algebra &amp; Medical Imaging</vt:lpstr>
      <vt:lpstr>Introduction of MRI</vt:lpstr>
      <vt:lpstr>Motivation</vt:lpstr>
      <vt:lpstr>Previous work done (Background)</vt:lpstr>
      <vt:lpstr>Two Independent Approaches</vt:lpstr>
      <vt:lpstr>The Original MRI Image (one slice)</vt:lpstr>
      <vt:lpstr>Symmetry Analysis Algorithm</vt:lpstr>
      <vt:lpstr>Detect axis of symmetry</vt:lpstr>
      <vt:lpstr>Detect edges (Canny filter operator)</vt:lpstr>
      <vt:lpstr>Detect closed regions</vt:lpstr>
      <vt:lpstr>Reflect and calculate overlapped areas</vt:lpstr>
      <vt:lpstr>Generate ellipses/shape, centroids</vt:lpstr>
      <vt:lpstr>Symmetry algorithm, x130</vt:lpstr>
      <vt:lpstr>Symmetry algorithm on stack of images </vt:lpstr>
      <vt:lpstr>Results</vt:lpstr>
      <vt:lpstr>What frames are those?</vt:lpstr>
      <vt:lpstr>MRI Original and Lily Pad Landscape</vt:lpstr>
      <vt:lpstr>Watershed: Pure Gradient MRI</vt:lpstr>
      <vt:lpstr>Watershed: Pure Gradient Lily Pad</vt:lpstr>
      <vt:lpstr>Watershed: Marking Foreground MRI</vt:lpstr>
      <vt:lpstr>Watershed: Marking Foreground Lily</vt:lpstr>
      <vt:lpstr>Watershed: Finding Background</vt:lpstr>
      <vt:lpstr>Watershed: Colored Visualization MRI</vt:lpstr>
      <vt:lpstr>Watershed: Colored Visualization Lily</vt:lpstr>
      <vt:lpstr>Discussion</vt:lpstr>
      <vt:lpstr>Future Work</vt:lpstr>
    </vt:vector>
  </TitlesOfParts>
  <Company>Dow Jones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&amp; Medical Imaging</dc:title>
  <dc:creator>Wesley Chen</dc:creator>
  <cp:lastModifiedBy>BKS</cp:lastModifiedBy>
  <cp:revision>18</cp:revision>
  <dcterms:created xsi:type="dcterms:W3CDTF">2012-12-11T19:19:03Z</dcterms:created>
  <dcterms:modified xsi:type="dcterms:W3CDTF">2012-12-12T04:55:31Z</dcterms:modified>
</cp:coreProperties>
</file>